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55"/>
  </p:notesMasterIdLst>
  <p:sldIdLst>
    <p:sldId id="284" r:id="rId2"/>
    <p:sldId id="285" r:id="rId3"/>
    <p:sldId id="305" r:id="rId4"/>
    <p:sldId id="286" r:id="rId5"/>
    <p:sldId id="287" r:id="rId6"/>
    <p:sldId id="256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89" r:id="rId16"/>
    <p:sldId id="272" r:id="rId17"/>
    <p:sldId id="267" r:id="rId18"/>
    <p:sldId id="269" r:id="rId19"/>
    <p:sldId id="270" r:id="rId20"/>
    <p:sldId id="271" r:id="rId21"/>
    <p:sldId id="292" r:id="rId22"/>
    <p:sldId id="274" r:id="rId23"/>
    <p:sldId id="275" r:id="rId24"/>
    <p:sldId id="276" r:id="rId25"/>
    <p:sldId id="273" r:id="rId26"/>
    <p:sldId id="306" r:id="rId27"/>
    <p:sldId id="277" r:id="rId28"/>
    <p:sldId id="278" r:id="rId29"/>
    <p:sldId id="298" r:id="rId30"/>
    <p:sldId id="291" r:id="rId31"/>
    <p:sldId id="299" r:id="rId32"/>
    <p:sldId id="290" r:id="rId33"/>
    <p:sldId id="300" r:id="rId34"/>
    <p:sldId id="279" r:id="rId35"/>
    <p:sldId id="280" r:id="rId36"/>
    <p:sldId id="308" r:id="rId37"/>
    <p:sldId id="293" r:id="rId38"/>
    <p:sldId id="294" r:id="rId39"/>
    <p:sldId id="295" r:id="rId40"/>
    <p:sldId id="296" r:id="rId41"/>
    <p:sldId id="307" r:id="rId42"/>
    <p:sldId id="283" r:id="rId43"/>
    <p:sldId id="297" r:id="rId44"/>
    <p:sldId id="314" r:id="rId45"/>
    <p:sldId id="301" r:id="rId46"/>
    <p:sldId id="302" r:id="rId47"/>
    <p:sldId id="309" r:id="rId48"/>
    <p:sldId id="310" r:id="rId49"/>
    <p:sldId id="311" r:id="rId50"/>
    <p:sldId id="312" r:id="rId51"/>
    <p:sldId id="313" r:id="rId52"/>
    <p:sldId id="304" r:id="rId53"/>
    <p:sldId id="30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585" autoAdjust="0"/>
  </p:normalViewPr>
  <p:slideViewPr>
    <p:cSldViewPr>
      <p:cViewPr varScale="1">
        <p:scale>
          <a:sx n="103" d="100"/>
          <a:sy n="103" d="100"/>
        </p:scale>
        <p:origin x="2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Взрослые (38)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Взрослые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да </c:v>
                </c:pt>
                <c:pt idx="1">
                  <c:v>нет</c:v>
                </c:pt>
                <c:pt idx="2">
                  <c:v>затрудняюсь </c:v>
                </c:pt>
                <c:pt idx="3">
                  <c:v>обрыв_сведения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</c:v>
                </c:pt>
                <c:pt idx="1">
                  <c:v>6</c:v>
                </c:pt>
                <c:pt idx="2">
                  <c:v>7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6.1582687393708389E-2"/>
          <c:y val="0.90424675036107094"/>
          <c:w val="0.77372642355977539"/>
          <c:h val="9.5753249638929006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/>
            </a:pPr>
            <a:r>
              <a:rPr lang="ru-RU" sz="1800" b="1" dirty="0" smtClean="0"/>
              <a:t>Учащиеся (57)</a:t>
            </a:r>
            <a:endParaRPr lang="ru-RU" sz="1800" b="1" dirty="0"/>
          </a:p>
        </c:rich>
      </c:tx>
      <c:layout>
        <c:manualLayout>
          <c:xMode val="edge"/>
          <c:yMode val="edge"/>
          <c:x val="0.41292396082974903"/>
          <c:y val="8.430916275417220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4090597076515314"/>
          <c:y val="0.2109687431296233"/>
          <c:w val="0.55909402923484697"/>
          <c:h val="0.630054552502723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6.4613852429095181E-3"/>
                  <c:y val="1.5993163108747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искусство</c:v>
                </c:pt>
                <c:pt idx="1">
                  <c:v>вандализм</c:v>
                </c:pt>
                <c:pt idx="2">
                  <c:v>соц. протест</c:v>
                </c:pt>
                <c:pt idx="3">
                  <c:v>психопатология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</c:v>
                </c:pt>
                <c:pt idx="1">
                  <c:v>9</c:v>
                </c:pt>
                <c:pt idx="2">
                  <c:v>7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23852607646769405"/>
          <c:y val="0.78774807063225627"/>
          <c:w val="0.75978661101147493"/>
          <c:h val="0.19574974822448959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Учащиеся (57) 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да </c:v>
                </c:pt>
                <c:pt idx="1">
                  <c:v>нет</c:v>
                </c:pt>
                <c:pt idx="2">
                  <c:v>затрудняюсь </c:v>
                </c:pt>
                <c:pt idx="3">
                  <c:v>обрыв_свед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48</c:v>
                </c:pt>
                <c:pt idx="1">
                  <c:v>0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9579465128874571"/>
          <c:y val="0.88097056676242325"/>
          <c:w val="0.69383935639095651"/>
          <c:h val="0.1190294158348877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Учащиеся (57) 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3975211083458728"/>
          <c:y val="0.14251299121900501"/>
          <c:w val="0.43449058412388192"/>
          <c:h val="0.789836760078571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да 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35135228053120804"/>
          <c:y val="0.84846180613055577"/>
          <c:w val="0.39598366870807816"/>
          <c:h val="0.12627732811331543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Взрослые (38)</a:t>
            </a:r>
            <a:endParaRPr lang="ru-RU" dirty="0"/>
          </a:p>
        </c:rich>
      </c:tx>
      <c:layout>
        <c:manualLayout>
          <c:xMode val="edge"/>
          <c:yMode val="edge"/>
          <c:x val="0.38909807122880069"/>
          <c:y val="2.300469030011158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200027694185346"/>
          <c:y val="0.15311221458485288"/>
          <c:w val="0.50813295302132289"/>
          <c:h val="0.747200794114663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Взрослые</c:v>
                </c:pt>
              </c:strCache>
            </c:strRef>
          </c:tx>
          <c:explosion val="29"/>
          <c:dPt>
            <c:idx val="0"/>
            <c:bubble3D val="0"/>
            <c:explosion val="47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bubble3D val="0"/>
            <c:explosion val="27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Учащиеся (57)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6906255276250483"/>
          <c:y val="0.14333335061743119"/>
          <c:w val="0.40406774560064279"/>
          <c:h val="0.584787574116372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нет</c:v>
                </c:pt>
                <c:pt idx="2">
                  <c:v>затрудняюсь</c:v>
                </c:pt>
                <c:pt idx="3">
                  <c:v>обрыв_сведения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22</c:v>
                </c:pt>
                <c:pt idx="2">
                  <c:v>12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Взрослые (38) </a:t>
            </a:r>
            <a:endParaRPr lang="ru-RU" dirty="0"/>
          </a:p>
        </c:rich>
      </c:tx>
      <c:layout>
        <c:manualLayout>
          <c:xMode val="edge"/>
          <c:yMode val="edge"/>
          <c:x val="0.330212912850953"/>
          <c:y val="2.251522880436452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500166648150205"/>
          <c:y val="0.12869432947166626"/>
          <c:w val="0.38464456330249019"/>
          <c:h val="0.5728748815143470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Взрослые 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да</c:v>
                </c:pt>
                <c:pt idx="1">
                  <c:v>нет</c:v>
                </c:pt>
                <c:pt idx="2">
                  <c:v>затрудняюсь</c:v>
                </c:pt>
                <c:pt idx="3">
                  <c:v>обрыв_сведения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19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Взрослые (38) </a:t>
            </a:r>
            <a:endParaRPr lang="ru-RU" dirty="0"/>
          </a:p>
        </c:rich>
      </c:tx>
      <c:layout>
        <c:manualLayout>
          <c:xMode val="edge"/>
          <c:yMode val="edge"/>
          <c:x val="0.39801497881255943"/>
          <c:y val="2.065290836044366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Взрослые 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за </c:v>
                </c:pt>
                <c:pt idx="1">
                  <c:v>против</c:v>
                </c:pt>
                <c:pt idx="2">
                  <c:v>все равно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</c:v>
                </c:pt>
                <c:pt idx="1">
                  <c:v>14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3.1407199565423802E-2"/>
          <c:y val="0.86087257724716248"/>
          <c:w val="0.60340590768217084"/>
          <c:h val="9.0937303245135659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Учащиеся (57) 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за </c:v>
                </c:pt>
                <c:pt idx="1">
                  <c:v>против</c:v>
                </c:pt>
                <c:pt idx="2">
                  <c:v>все равно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9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35343408665427223"/>
          <c:y val="0.88496763700101344"/>
          <c:w val="0.60340590768217084"/>
          <c:h val="9.0937303245135659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/>
            </a:pPr>
            <a:r>
              <a:rPr lang="ru-RU" sz="1800" b="1" dirty="0" smtClean="0"/>
              <a:t>Взрослые (38) </a:t>
            </a:r>
            <a:endParaRPr lang="ru-RU" sz="1800" b="1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046917172601738"/>
          <c:y val="0.1642799609567191"/>
          <c:w val="0.56913810301345813"/>
          <c:h val="0.682714698366848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Взрослые </c:v>
                </c:pt>
              </c:strCache>
            </c:strRef>
          </c:tx>
          <c:explosion val="27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4.2799574557075358E-2"/>
                  <c:y val="-6.0709524338565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искусство</c:v>
                </c:pt>
                <c:pt idx="1">
                  <c:v>вандализм</c:v>
                </c:pt>
                <c:pt idx="2">
                  <c:v>соц. протест</c:v>
                </c:pt>
                <c:pt idx="3">
                  <c:v>психопатология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11</c:v>
                </c:pt>
                <c:pt idx="2">
                  <c:v>9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0893336197938791"/>
          <c:y val="0.77238917898011339"/>
          <c:w val="0.78213327604122418"/>
          <c:h val="0.21249345310838477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95BBD-96C7-4F59-B202-4830653B6592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A63C2-E028-4FD3-AD84-588C71769C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2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487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5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81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1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762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5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75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3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4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1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66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6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9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graffiti.sitecity.ru/" TargetMode="External"/><Relationship Id="rId2" Type="http://schemas.openxmlformats.org/officeDocument/2006/relationships/hyperlink" Target="http://ru.wikipedi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u.wikipedia.org/wiki/%D0%93%D0%A6%D0%A1%D0%98" TargetMode="External"/><Relationship Id="rId4" Type="http://schemas.openxmlformats.org/officeDocument/2006/relationships/hyperlink" Target="http://ru.wikipedia.org/wiki/%D0%A0%D0%B0%D0%BF%D0%BF%D0%B0%D0%BF%D0%BE%D1%80%D1%82,_%D0%90%D0%BB%D0%B5%D0%BA%D1%81%D0%B0%D0%BD%D0%B4%D1%80_%D0%93%D0%B5%D1%80%D0%B1%D0%B5%D1%80%D1%82%D0%BE%D0%B2%D0%B8%D1%87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НАУЧНО-ПРАКТИЧЕСКАЯ </a:t>
            </a:r>
            <a:b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ШКОЛЬНИКОВ 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ПЕРЕКРЕСТКИ ОТКРЫТИЙ»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estnikk.ru/uploads/posts/2011-05/1305462393_pom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1338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vestnikk.ru/uploads/posts/2011-05/1305472479_graffiti_politique_de_pompe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74303"/>
            <a:ext cx="2880320" cy="38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241" y="428648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«Граффити» Помпеи. – 60-70 </a:t>
            </a:r>
            <a:r>
              <a:rPr lang="ru-RU" dirty="0" err="1" smtClean="0"/>
              <a:t>г.н.э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68044" y="56612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Граффити  в древних Помпеях : карикатура на чиновника.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68044" y="34920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Древняя Греция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Рим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vestnikk.ru/uploads/posts/2011-05/1305468760_0_24858_ab36a9f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0"/>
            <a:ext cx="6300192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vestnikk.ru/uploads/posts/2011-05/1305473218_cms.ash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9" y="2852936"/>
            <a:ext cx="28575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5517232"/>
            <a:ext cx="357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Граффити Майя – 5 век н.э.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761385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Тикаль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vestnikk.ru/uploads/posts/2011-05/1305471140_800px-hagia-sofia-vi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573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08518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Надпись </a:t>
            </a:r>
            <a:r>
              <a:rPr lang="ru-RU" dirty="0" err="1" smtClean="0"/>
              <a:t>Халфдана</a:t>
            </a:r>
            <a:r>
              <a:rPr lang="ru-RU" dirty="0" smtClean="0"/>
              <a:t>. Надпись настолько стерлась, что можно прочесть только  «(-) </a:t>
            </a:r>
            <a:r>
              <a:rPr lang="en-US" dirty="0" err="1" smtClean="0"/>
              <a:t>alftan</a:t>
            </a:r>
            <a:r>
              <a:rPr lang="ru-RU" dirty="0" smtClean="0"/>
              <a:t>» – фрагмент древненорвежского имени </a:t>
            </a:r>
            <a:r>
              <a:rPr lang="ru-RU" dirty="0" err="1" smtClean="0"/>
              <a:t>Халфдан</a:t>
            </a:r>
            <a:r>
              <a:rPr lang="ru-RU" dirty="0" smtClean="0"/>
              <a:t> (норв. </a:t>
            </a:r>
            <a:r>
              <a:rPr lang="en-US" dirty="0" err="1" smtClean="0"/>
              <a:t>Halfdan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7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vestnikk.ru/uploads/posts/2011-05/1305475628_000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38" y="396008"/>
            <a:ext cx="42100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251" y="11379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Граффити Софии Киевской</a:t>
            </a:r>
            <a:endParaRPr lang="ru-RU" dirty="0"/>
          </a:p>
        </p:txBody>
      </p:sp>
      <p:pic>
        <p:nvPicPr>
          <p:cNvPr id="9220" name="Picture 4" descr="http://vestnikk.ru/uploads/posts/2011-05/1305476428_220px-warrior_spas_na_nered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3799"/>
            <a:ext cx="2095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54588" y="3705617"/>
            <a:ext cx="3777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Прорисовка граффито-рисунка на стене новгородского храма конца 12 века Спаса на </a:t>
            </a:r>
            <a:r>
              <a:rPr lang="ru-RU" dirty="0" err="1"/>
              <a:t>Н</a:t>
            </a:r>
            <a:r>
              <a:rPr lang="ru-RU" dirty="0" err="1" smtClean="0"/>
              <a:t>ередице</a:t>
            </a:r>
            <a:endParaRPr lang="ru-RU" dirty="0"/>
          </a:p>
        </p:txBody>
      </p:sp>
      <p:pic>
        <p:nvPicPr>
          <p:cNvPr id="9222" name="Picture 6" descr="http://vestnikk.ru/uploads/posts/2011-05/1305474040_2007.04.30-618_4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3" y="3614945"/>
            <a:ext cx="4260392" cy="31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68044" y="6021288"/>
            <a:ext cx="364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Граффити на стенах Храма св. Пантелеймона в Галиче. 12 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vestnikk.ru/uploads/posts/2011-05/1305480496_tumblr_kueiw7y9by1qz802uo1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76463"/>
            <a:ext cx="3810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vestnikk.ru/uploads/posts/2011-05/1305480244_55922273_most_beautiful_graffit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9" y="121262"/>
            <a:ext cx="462915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089" y="4869160"/>
            <a:ext cx="350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Taki </a:t>
            </a:r>
            <a:r>
              <a:rPr lang="ru-RU" dirty="0" smtClean="0"/>
              <a:t>183 – основатель современного граффити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7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graphics8.nytimes.com/images/2008/05/24/nyregion/24BygoneJp.s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0" y="908720"/>
            <a:ext cx="4389277" cy="289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cameralabs.org/media/lab16/post/08-16/02/fotograf-Richard-Sandler_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00" y="260648"/>
            <a:ext cx="4012059" cy="266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ctv.by/sites/default/files/imcefiles/5_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17" y="3501008"/>
            <a:ext cx="42932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UserXP\Рабочий стол\фото\graffit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6" y="3977898"/>
            <a:ext cx="3493744" cy="262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0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img10.deviantart.net/057b/i/2009/329/c/1/breakdance_half_by_kulzitu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36" y="1628800"/>
            <a:ext cx="4594664" cy="31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tk-solo.ru/catalog_images/top/1567_16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1914">
            <a:off x="371383" y="739458"/>
            <a:ext cx="5295521" cy="234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4547592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История советского граффити началась в 1985 году - одновременно с модой на брейк- </a:t>
            </a:r>
            <a:r>
              <a:rPr lang="ru-RU" dirty="0" err="1"/>
              <a:t>данс</a:t>
            </a:r>
            <a:r>
              <a:rPr lang="ru-RU" dirty="0"/>
              <a:t>, так как это-часть культуры хип-хоп. Первые </a:t>
            </a:r>
            <a:r>
              <a:rPr lang="ru-RU" dirty="0" err="1"/>
              <a:t>райтеры</a:t>
            </a:r>
            <a:r>
              <a:rPr lang="ru-RU" dirty="0"/>
              <a:t> оформляли фестивальные декорации, которые - при всей их незрелости - потрясали воображение публики не меньше, чем головокружительные пируэты танцоров.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8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ndada.ru/system/topic_pictures/images/4161/original/GEYmz1326638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45" y="846442"/>
            <a:ext cx="3803222" cy="25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otvet.imgsmail.ru/download/181457931_c75864d33ed33fd1815f78f494c7f847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15822"/>
            <a:ext cx="4240932" cy="32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graffkit.com/wp/wp-content/uploads/2015/03/K-71_Grp_Hi_1024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4" y="3710359"/>
            <a:ext cx="4168198" cy="312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unmovables.com/wp-content/uploads/marku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37" y="488266"/>
            <a:ext cx="2780570" cy="289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257431"/>
            <a:ext cx="403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инструменты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1.7x.cz/images/media1:50fecd491b751.jpg/sty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707880" cy="23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tobe77.de/wp-content/uploads/2011/05/marok-graffiti-bremen-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64240"/>
            <a:ext cx="6732240" cy="367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9122" y="476671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граффити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04" y="981215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Трафаретные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viahotel.ru/pic/image/for_articles/3clu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2" y="1067544"/>
            <a:ext cx="3729879" cy="248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orig13.deviantart.net/b0e1/f/2006/320/d/3/barcelona_graffiti_by_dve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046781" cy="30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akrilan.spb.ru/media/thumb/shop/97/eb/98d1/373f/product-Graffiti-na-stenah-GAGARIN-SPB-Dmitriy-Polyakov-_97eb98d1373fa1162c7dbe92939b1848.ipthumb604xp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95" y="586044"/>
            <a:ext cx="3555800" cy="260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gde.ru/images/img_ru/474x354/1657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62" y="3497724"/>
            <a:ext cx="3892533" cy="29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86392" y="10133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граффити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374" y="60587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2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ИССЛЕДОВАТЕЛЬСКАЯ РАБОТА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809" y="2564904"/>
            <a:ext cx="39573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Graffity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Искусство или вандализм?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Плохо или хорошо?»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3933056"/>
            <a:ext cx="777240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Автор: </a:t>
            </a:r>
            <a:r>
              <a:rPr lang="ru-RU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Кузнецова Екатерина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297053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МКОУ </a:t>
            </a:r>
            <a:r>
              <a:rPr lang="ru-RU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Пушнинская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СОШ, 8 класс</a:t>
            </a:r>
          </a:p>
          <a:p>
            <a:pPr indent="2970530">
              <a:lnSpc>
                <a:spcPct val="150000"/>
              </a:lnSpc>
              <a:spcAft>
                <a:spcPts val="0"/>
              </a:spcAft>
            </a:pPr>
            <a:r>
              <a:rPr lang="ru-RU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Черепановский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район, п. Пушной</a:t>
            </a:r>
          </a:p>
          <a:p>
            <a:pPr indent="297053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pPr indent="2970530">
              <a:lnSpc>
                <a:spcPct val="150000"/>
              </a:lnSpc>
              <a:spcAft>
                <a:spcPts val="0"/>
              </a:spcAft>
            </a:pPr>
            <a:r>
              <a:rPr lang="ru-RU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Сергеева Наталья Владимировна</a:t>
            </a:r>
            <a:endParaRPr lang="ru-RU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970530">
              <a:lnSpc>
                <a:spcPct val="150000"/>
              </a:lnSpc>
              <a:spcAft>
                <a:spcPts val="0"/>
              </a:spcAft>
            </a:pP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учитель ИЗО, информатики</a:t>
            </a:r>
          </a:p>
          <a:p>
            <a:pPr indent="2970530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высшей </a:t>
            </a:r>
            <a:r>
              <a:rPr lang="ru-RU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квалификационной категории</a:t>
            </a:r>
            <a:endParaRPr lang="ru-RU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-2007-10.photosight.ru/29/2383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47" y="332656"/>
            <a:ext cx="487679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artinvestment.ru/content/download/news/20090805_graffi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3" y="2743199"/>
            <a:ext cx="57150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2578" y="45235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граффити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158" y="1013576"/>
            <a:ext cx="325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Малохудожественные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мама\Desktop\для граффити\russian-painted-car-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9468"/>
            <a:ext cx="3672408" cy="3270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http://market-podarkov.ru/uploads/0191410682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42" y="476672"/>
            <a:ext cx="393464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farm4.static.flickr.com/3345/3566554978_0e9e08a2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41135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s://www.initial.com.ua/decor-interjera/Graffiti_v_pomesheniyah_8212_demokratichnij_strit-art_stanet_yarkim_fonom_dlya_stilnogo_i_originalno_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5" y="3888184"/>
            <a:ext cx="3916913" cy="256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Граффити как искусство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952" y="124300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Tag</a:t>
            </a:r>
            <a:r>
              <a:rPr lang="ru-RU" dirty="0"/>
              <a:t> - подпись </a:t>
            </a:r>
            <a:r>
              <a:rPr lang="ru-RU" dirty="0" err="1"/>
              <a:t>райтера</a:t>
            </a:r>
            <a:r>
              <a:rPr lang="ru-RU" dirty="0"/>
              <a:t>, его прозвище, которое выполняется им с использованием одного цвета.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0076" y="264121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рисуется на транспорте и в очень быстром темпе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76588" y="43651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слова, рисунки, выполняемые </a:t>
            </a:r>
            <a:r>
              <a:rPr lang="ru-RU" dirty="0" err="1"/>
              <a:t>райтерами</a:t>
            </a:r>
            <a:r>
              <a:rPr lang="ru-RU" dirty="0"/>
              <a:t> в различных стилях на стенах (вагонах).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06304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выполняются с использованием точильного камня на стеклах в транспорте</a:t>
            </a:r>
          </a:p>
        </p:txBody>
      </p:sp>
      <p:pic>
        <p:nvPicPr>
          <p:cNvPr id="19458" name="Picture 2" descr="https://im2-tub-ru.yandex.net/i?id=c7dcf754e489c8dc0469c5375e3145de&amp;n=33&amp;h=215&amp;w=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88" y="1243008"/>
            <a:ext cx="1728192" cy="115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senseslost.com/third-rail-content/uploads/hoestru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88" y="2614055"/>
            <a:ext cx="1769171" cy="12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graffitipicture.com/wp-content/uploads/2016/09/dance-in-graffiti-writing-dance-graffiti-art-boys-bedroom-pinterest-graffiti-graffi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48" y="4103407"/>
            <a:ext cx="1559632" cy="11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vivacity.ru/blog/wp-content/uploads/2010/11/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00875"/>
            <a:ext cx="1060524" cy="158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57332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Scratching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77971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Bombing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2184" y="4318936"/>
            <a:ext cx="1361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Writing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412" y="1304107"/>
            <a:ext cx="94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Tagging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0332" y="188640"/>
            <a:ext cx="42257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Граффити как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512" y="3861048"/>
            <a:ext cx="15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Throw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</a:rPr>
              <a:t>up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4" name="Picture 4" descr="Bubble le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52" y="1187334"/>
            <a:ext cx="2426490" cy="195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512" y="1628800"/>
            <a:ext cx="1493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>
                    <a:lumMod val="75000"/>
                  </a:schemeClr>
                </a:solidFill>
              </a:rPr>
              <a:t>Bubble letter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6" name="Picture 6" descr="Throw-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21" y="3194411"/>
            <a:ext cx="2592752" cy="172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4512" y="5373216"/>
            <a:ext cx="15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Blockbusters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8" name="Picture 8" descr="Blockbust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44" y="5085184"/>
            <a:ext cx="2526674" cy="162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55716" y="166257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Charaсter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0490" name="Picture 10" descr="Charaс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36712"/>
            <a:ext cx="1937859" cy="29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65588" y="405866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Messiah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Style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0492" name="Picture 12" descr="Messiah Sty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41" y="4545124"/>
            <a:ext cx="301124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150964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Computer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Roc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Style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506" name="Picture 2" descr="Computer Roc Sty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95944"/>
            <a:ext cx="3215985" cy="16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316907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Wild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Style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508" name="Picture 4" descr="Wild Sty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24" y="3018333"/>
            <a:ext cx="3410815" cy="16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3D граффи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66" y="5069974"/>
            <a:ext cx="2645763" cy="17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949" y="519784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3D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</a:rPr>
              <a:t>style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61924" y="260648"/>
            <a:ext cx="42257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Граффити как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limas.ru/wp-content/uploads/2016/07/15-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59" y="4091231"/>
            <a:ext cx="1946647" cy="2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prefuse.net/wp-content/uploads/2015/09/new-york-meets-the-dam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to-world-travel.ru/img/2015/042515/1833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481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atriumlife.ru/f/users/photo/2014/_53730a7bab4f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40516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.pix.uz/u17747f330466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3347591" cy="249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85695" y="188640"/>
            <a:ext cx="3579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Граффити-выставки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9033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66"/>
                </a:solidFill>
                <a:latin typeface="PTSerifProWebBold"/>
              </a:rPr>
              <a:t>ВАНДАЛИ́ЗМ,</a:t>
            </a:r>
            <a:r>
              <a:rPr lang="ru-RU" dirty="0">
                <a:solidFill>
                  <a:srgbClr val="003366"/>
                </a:solidFill>
                <a:latin typeface="PTSerifProWebRegular"/>
              </a:rPr>
              <a:t> бес­смыс­лен­ное и не вы­зван­ное не­об­хо­ди­мо­стью раз­ру­ше­ние или по­вре­ж­де­ние ма­те­ри­аль­ных объ­ек­тов (в осо­бен­но­сти куль­тур­ных цен­но­стей).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4797152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66"/>
                </a:solidFill>
                <a:latin typeface="PTSerifProWebRegular"/>
              </a:rPr>
              <a:t>В уго­лов­ном пра­ве РФ </a:t>
            </a:r>
            <a:r>
              <a:rPr lang="ru-RU" dirty="0" smtClean="0">
                <a:solidFill>
                  <a:srgbClr val="003366"/>
                </a:solidFill>
                <a:latin typeface="PTSerifProWebRegular"/>
              </a:rPr>
              <a:t>вандализм</a:t>
            </a:r>
            <a:r>
              <a:rPr lang="ru-RU" dirty="0">
                <a:solidFill>
                  <a:srgbClr val="003366"/>
                </a:solidFill>
                <a:latin typeface="PTSerifProWebRegular"/>
              </a:rPr>
              <a:t> – ос­к­вер­нение пуб­лич­ных или ча­ст­ных зда­ний, иных со­ору­же­ний, пор­ча иму­ще­ст­ва в об­ществ. транс­пор­те или в иных об­ществ. мес­тах.</a:t>
            </a:r>
            <a:endParaRPr lang="ru-RU" dirty="0"/>
          </a:p>
        </p:txBody>
      </p:sp>
      <p:pic>
        <p:nvPicPr>
          <p:cNvPr id="1026" name="Picture 2" descr="http://www.encyclopedia.ru/upload/resizer2/1_661cb60fe980ce0cc382e050b854cc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233020" cy="23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st03.kakprosto.ru/tumb/680/images/article/2016/9/5/260451_57cd6bc05bf2d57cd6bc05bf6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4176464" cy="308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8876" y="780336"/>
            <a:ext cx="543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 и минусы граффити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://provarikoz24.ru/articles/wp-content/uploads/2016/02/17726345-flebolog-letunovskiy-otzy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39" y="708204"/>
            <a:ext cx="4212209" cy="280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4"/>
          <a:stretch/>
        </p:blipFill>
        <p:spPr bwMode="auto">
          <a:xfrm>
            <a:off x="1873439" y="110726"/>
            <a:ext cx="642770" cy="5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1"/>
          <a:stretch/>
        </p:blipFill>
        <p:spPr bwMode="auto">
          <a:xfrm>
            <a:off x="6696227" y="0"/>
            <a:ext cx="1024536" cy="8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мама\Desktop\для граффити\286966106.jpg"/>
          <p:cNvPicPr>
            <a:picLocks noChangeAspect="1" noChangeArrowheads="1"/>
          </p:cNvPicPr>
          <p:nvPr/>
        </p:nvPicPr>
        <p:blipFill>
          <a:blip r:embed="rId5" cstate="print"/>
          <a:srcRect b="2740"/>
          <a:stretch>
            <a:fillRect/>
          </a:stretch>
        </p:blipFill>
        <p:spPr bwMode="auto">
          <a:xfrm>
            <a:off x="395536" y="980728"/>
            <a:ext cx="4054820" cy="529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http://gazeta-nso.ru/thumb/yLoc7C2hwfH2Vxr8nz6ryA/580r450/742692/j0386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52" y="3841382"/>
            <a:ext cx="3825949" cy="27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5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r="15519" b="6567"/>
          <a:stretch/>
        </p:blipFill>
        <p:spPr bwMode="auto">
          <a:xfrm>
            <a:off x="539552" y="1124744"/>
            <a:ext cx="3657600" cy="340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8876" y="257116"/>
            <a:ext cx="543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Черепаново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836" y="478786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Гараж, ул. </a:t>
            </a:r>
            <a:r>
              <a:rPr lang="ru-RU" dirty="0" err="1" smtClean="0"/>
              <a:t>Спирякова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344174"/>
            <a:ext cx="393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Магазин «Крепеж»  ул. </a:t>
            </a:r>
            <a:r>
              <a:rPr lang="ru-RU" dirty="0" err="1"/>
              <a:t>С</a:t>
            </a:r>
            <a:r>
              <a:rPr lang="ru-RU" dirty="0" err="1" smtClean="0"/>
              <a:t>пирякова</a:t>
            </a:r>
            <a:endParaRPr lang="ru-RU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5" b="20799"/>
          <a:stretch/>
        </p:blipFill>
        <p:spPr bwMode="auto">
          <a:xfrm>
            <a:off x="4517586" y="1146448"/>
            <a:ext cx="4505916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6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3935"/>
            <a:ext cx="5724128" cy="4290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8" y="783696"/>
            <a:ext cx="5736239" cy="3824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2" y="1268760"/>
            <a:ext cx="5616624" cy="4352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69374"/>
            <a:ext cx="7183082" cy="4155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7126618" cy="41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s411422.vk.me/v411422153/aaf/V24X1QJcm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1" y="3876746"/>
            <a:ext cx="3607976" cy="27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4"/>
          <a:stretch/>
        </p:blipFill>
        <p:spPr bwMode="auto">
          <a:xfrm>
            <a:off x="1873439" y="110726"/>
            <a:ext cx="642770" cy="5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1"/>
          <a:stretch/>
        </p:blipFill>
        <p:spPr bwMode="auto">
          <a:xfrm>
            <a:off x="6696227" y="0"/>
            <a:ext cx="1024536" cy="8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16,88 КБ"/>
          <p:cNvPicPr/>
          <p:nvPr/>
        </p:nvPicPr>
        <p:blipFill>
          <a:blip r:embed="rId5" cstate="print"/>
          <a:srcRect l="12470" r="9144"/>
          <a:stretch>
            <a:fillRect/>
          </a:stretch>
        </p:blipFill>
        <p:spPr bwMode="auto">
          <a:xfrm>
            <a:off x="5646360" y="706916"/>
            <a:ext cx="3134722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мама\Desktop\для граффити\новое\1221347486_graffiti_9may2.jpg"/>
          <p:cNvPicPr>
            <a:picLocks noChangeAspect="1" noChangeArrowheads="1"/>
          </p:cNvPicPr>
          <p:nvPr/>
        </p:nvPicPr>
        <p:blipFill>
          <a:blip r:embed="rId6" cstate="print"/>
          <a:srcRect b="4216"/>
          <a:stretch>
            <a:fillRect/>
          </a:stretch>
        </p:blipFill>
        <p:spPr bwMode="auto">
          <a:xfrm>
            <a:off x="540111" y="853651"/>
            <a:ext cx="3952196" cy="2856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2" name="Picture 2" descr="http://www.letoon.com.tr/wp-content/uploads/graffiti_eurorubb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23" y="3752605"/>
            <a:ext cx="400645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4348" r="20669" b="12355"/>
          <a:stretch/>
        </p:blipFill>
        <p:spPr bwMode="auto">
          <a:xfrm>
            <a:off x="251520" y="1268760"/>
            <a:ext cx="396168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834" r="17241" b="6253"/>
          <a:stretch/>
        </p:blipFill>
        <p:spPr bwMode="auto">
          <a:xfrm>
            <a:off x="5327598" y="1243360"/>
            <a:ext cx="3262797" cy="279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6671" y="899428"/>
            <a:ext cx="364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Остановка, ул. Тельмана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0724" y="52653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Гараж, ул. </a:t>
            </a:r>
            <a:r>
              <a:rPr lang="ru-RU" dirty="0" err="1" smtClean="0"/>
              <a:t>Спирякова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8876" y="257116"/>
            <a:ext cx="543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Черепаново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14066" r="13744" b="29084"/>
          <a:stretch/>
        </p:blipFill>
        <p:spPr bwMode="auto">
          <a:xfrm>
            <a:off x="4427984" y="4108027"/>
            <a:ext cx="4072809" cy="236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08283" y="6293530"/>
            <a:ext cx="225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Поликлиника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29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4"/>
          <a:stretch/>
        </p:blipFill>
        <p:spPr bwMode="auto">
          <a:xfrm>
            <a:off x="1873439" y="110726"/>
            <a:ext cx="642770" cy="5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1"/>
          <a:stretch/>
        </p:blipFill>
        <p:spPr bwMode="auto">
          <a:xfrm>
            <a:off x="6696227" y="0"/>
            <a:ext cx="1024536" cy="8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://4.bp.blogspot.com/_VezUbgtAF0c/TAjzJbiseII/AAAAAAAACzY/NV6Ub2MKczw/s1600/Graffiti_tags+desig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9" y="1052736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www.moe-online.ru/image/news/220023_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41" y="4261507"/>
            <a:ext cx="3776489" cy="235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f2.mylove.ru/1yeK8yZdl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2" y="706916"/>
            <a:ext cx="4615056" cy="30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://www.a3d.ru/img/news/1426072012143900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21" y="3872942"/>
            <a:ext cx="4126375" cy="27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097" y="257116"/>
            <a:ext cx="543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Черепаново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0" t="9626" r="15792" b="19404"/>
          <a:stretch/>
        </p:blipFill>
        <p:spPr bwMode="auto">
          <a:xfrm>
            <a:off x="355600" y="908719"/>
            <a:ext cx="3784352" cy="337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4878" r="8624" b="17829"/>
          <a:stretch/>
        </p:blipFill>
        <p:spPr bwMode="auto">
          <a:xfrm>
            <a:off x="5148064" y="473531"/>
            <a:ext cx="3365500" cy="245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7744" r="27866" b="12573"/>
          <a:stretch/>
        </p:blipFill>
        <p:spPr bwMode="auto">
          <a:xfrm>
            <a:off x="4578722" y="3573016"/>
            <a:ext cx="3024336" cy="298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45091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Гараж, ул. Линейная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09428" y="6331914"/>
            <a:ext cx="364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Остановка, ул. </a:t>
            </a:r>
            <a:r>
              <a:rPr lang="ru-RU" dirty="0" err="1" smtClean="0"/>
              <a:t>Цыцаркина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4" y="2924632"/>
            <a:ext cx="364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Ул. Кирова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5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мама\Desktop\для граффити\новое\vandalizm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6180" y="826057"/>
            <a:ext cx="3900336" cy="292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4"/>
          <a:stretch/>
        </p:blipFill>
        <p:spPr bwMode="auto">
          <a:xfrm>
            <a:off x="1873439" y="110726"/>
            <a:ext cx="642770" cy="5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1"/>
          <a:stretch/>
        </p:blipFill>
        <p:spPr bwMode="auto">
          <a:xfrm>
            <a:off x="6696227" y="0"/>
            <a:ext cx="1024536" cy="8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gosvopros.ru/upload/iblock/ed0/ed034dd46891b201900960903daad2f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3" y="3766149"/>
            <a:ext cx="378049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http://piteropen.ru/graffiti/g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3" y="947463"/>
            <a:ext cx="3738836" cy="28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mg1.liveinternet.ru/images/attach/c/9/106/408/106408047_DSC038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95687"/>
            <a:ext cx="3931612" cy="262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3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clipart.com/gimg/17C44A37B731366B/cyberscooty-plus-minu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24"/>
          <a:stretch/>
        </p:blipFill>
        <p:spPr bwMode="auto">
          <a:xfrm>
            <a:off x="233512" y="188640"/>
            <a:ext cx="642770" cy="5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2460" y="18864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Занятие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молодёжи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602" name="Picture 2" descr="http://cs323428.userapi.com/v323428139/3466/gCSNR4oV_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72" y="764140"/>
            <a:ext cx="4323014" cy="28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cultural-weekly-media.s3-us-west-2.amazonaws.com/wp-content/uploads/2014/09/See-No-Evil-Ben-Merringto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0" y="3356992"/>
            <a:ext cx="4577200" cy="30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484784"/>
            <a:ext cx="54374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ч.  - взрослое население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ч. – учащиеся 7-11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Пушнинской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9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804" y="260648"/>
            <a:ext cx="7772400" cy="6340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Знаете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Вы, что такое граффити?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8289275"/>
              </p:ext>
            </p:extLst>
          </p:nvPr>
        </p:nvGraphicFramePr>
        <p:xfrm>
          <a:off x="467544" y="1412776"/>
          <a:ext cx="468052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15251299"/>
              </p:ext>
            </p:extLst>
          </p:nvPr>
        </p:nvGraphicFramePr>
        <p:xfrm>
          <a:off x="4355976" y="1268760"/>
          <a:ext cx="460851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66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188640"/>
            <a:ext cx="5251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Интересна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Вам эта субкультура?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72954500"/>
              </p:ext>
            </p:extLst>
          </p:nvPr>
        </p:nvGraphicFramePr>
        <p:xfrm>
          <a:off x="3231581" y="1124744"/>
          <a:ext cx="5904655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08389423"/>
              </p:ext>
            </p:extLst>
          </p:nvPr>
        </p:nvGraphicFramePr>
        <p:xfrm>
          <a:off x="107504" y="1196752"/>
          <a:ext cx="496855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32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/>
              <a:t>3. Можете </a:t>
            </a:r>
            <a:r>
              <a:rPr lang="ru-RU" sz="2400" dirty="0"/>
              <a:t>ли Вы рассказать о граффити и его стилях?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64671244"/>
              </p:ext>
            </p:extLst>
          </p:nvPr>
        </p:nvGraphicFramePr>
        <p:xfrm>
          <a:off x="4354706" y="2348880"/>
          <a:ext cx="4465766" cy="308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69759870"/>
              </p:ext>
            </p:extLst>
          </p:nvPr>
        </p:nvGraphicFramePr>
        <p:xfrm>
          <a:off x="251520" y="908720"/>
          <a:ext cx="50405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778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305342"/>
            <a:ext cx="7992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данной работы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изучить становление граффити-движения и разобраться в вопросе «Когда обывателю от граффити хорошо, а когда плохо».</a:t>
            </a:r>
          </a:p>
          <a:p>
            <a:pPr fontAlgn="base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 изучить литературу по данной теме;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  определить происхождение и особенности граффити как вида искусства;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  рассмотреть положительные и отрицательные стороны граффити как творчества;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 провести исследование по выявлению отношения к граффити в зависимости от возраста, от уровня знаний</a:t>
            </a:r>
          </a:p>
        </p:txBody>
      </p:sp>
    </p:spTree>
    <p:extLst>
      <p:ext uri="{BB962C8B-B14F-4D97-AF65-F5344CB8AC3E}">
        <p14:creationId xmlns:p14="http://schemas.microsoft.com/office/powerpoint/2010/main" val="67345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0068" y="18864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4. Как </a:t>
            </a:r>
            <a:r>
              <a:rPr lang="ru-RU" sz="2400" dirty="0"/>
              <a:t>вы относитесь к граффити на улицах Вашего </a:t>
            </a:r>
            <a:r>
              <a:rPr lang="ru-RU" sz="2400" dirty="0" smtClean="0"/>
              <a:t>города?</a:t>
            </a:r>
            <a:endParaRPr lang="ru-RU" sz="24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44057016"/>
              </p:ext>
            </p:extLst>
          </p:nvPr>
        </p:nvGraphicFramePr>
        <p:xfrm>
          <a:off x="251520" y="1196751"/>
          <a:ext cx="5402965" cy="3689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00517433"/>
              </p:ext>
            </p:extLst>
          </p:nvPr>
        </p:nvGraphicFramePr>
        <p:xfrm>
          <a:off x="3715066" y="1196752"/>
          <a:ext cx="5402965" cy="3689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10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496944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645" algn="ctr">
              <a:lnSpc>
                <a:spcPct val="150000"/>
              </a:lnSpc>
              <a:spcAft>
                <a:spcPts val="1000"/>
              </a:spcAf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По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Вашему мнению граффити это искусство или вандализм?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401648"/>
              </p:ext>
            </p:extLst>
          </p:nvPr>
        </p:nvGraphicFramePr>
        <p:xfrm>
          <a:off x="179512" y="1305522"/>
          <a:ext cx="4896544" cy="5363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48647421"/>
              </p:ext>
            </p:extLst>
          </p:nvPr>
        </p:nvGraphicFramePr>
        <p:xfrm>
          <a:off x="3635896" y="1052736"/>
          <a:ext cx="5040560" cy="512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3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https://im1-tub-ru.yandex.net/i?id=3592f2aef0bdea6adb3641c1f648facc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56386" cy="30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http://images.myshared.ru/4/264533/slide_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22971" r="5582" b="11029"/>
          <a:stretch/>
        </p:blipFill>
        <p:spPr bwMode="auto">
          <a:xfrm>
            <a:off x="2123728" y="2852936"/>
            <a:ext cx="67564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741564" y="548680"/>
            <a:ext cx="5385792" cy="27086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>
                <a:solidFill>
                  <a:schemeClr val="tx1"/>
                </a:solidFill>
              </a:rPr>
              <a:t>Мнения: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764704"/>
            <a:ext cx="42461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Сорокин Сергей Александрович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частковый  уполномоченный </a:t>
            </a:r>
            <a:r>
              <a:rPr lang="ru-RU" dirty="0"/>
              <a:t>ОМВД России по </a:t>
            </a:r>
            <a:r>
              <a:rPr lang="ru-RU" dirty="0" err="1"/>
              <a:t>Черепановскому</a:t>
            </a:r>
            <a:r>
              <a:rPr lang="ru-RU" dirty="0"/>
              <a:t> району </a:t>
            </a:r>
            <a:r>
              <a:rPr lang="ru-RU" dirty="0" smtClean="0"/>
              <a:t>капитан </a:t>
            </a:r>
            <a:r>
              <a:rPr lang="ru-RU" dirty="0"/>
              <a:t>полиции</a:t>
            </a:r>
          </a:p>
        </p:txBody>
      </p:sp>
    </p:spTree>
    <p:extLst>
      <p:ext uri="{BB962C8B-B14F-4D97-AF65-F5344CB8AC3E}">
        <p14:creationId xmlns:p14="http://schemas.microsoft.com/office/powerpoint/2010/main" val="38044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291" y="2564904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желание </a:t>
            </a:r>
            <a:r>
              <a:rPr lang="ru-RU" dirty="0"/>
              <a:t>сообщить о каком-либо факте или событии из своей </a:t>
            </a:r>
            <a:r>
              <a:rPr lang="ru-RU" dirty="0" smtClean="0"/>
              <a:t>жизни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стремление </a:t>
            </a:r>
            <a:r>
              <a:rPr lang="ru-RU" dirty="0"/>
              <a:t>рассказать о своём чувстве - злости, ненависти, счастья, радости или </a:t>
            </a:r>
            <a:r>
              <a:rPr lang="ru-RU" dirty="0" smtClean="0"/>
              <a:t>любви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утверждение </a:t>
            </a:r>
            <a:r>
              <a:rPr lang="ru-RU" dirty="0"/>
              <a:t>личностной и групповой </a:t>
            </a:r>
            <a:r>
              <a:rPr lang="ru-RU" dirty="0" smtClean="0"/>
              <a:t>идентичности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r>
              <a:rPr lang="ru-RU" dirty="0" smtClean="0"/>
              <a:t>-    </a:t>
            </a:r>
            <a:r>
              <a:rPr lang="ru-RU" dirty="0"/>
              <a:t>мотивы творчества с использованием символов.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9968" y="1638449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Причины, побуждающие к созданию граффити: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7472" y="476672"/>
            <a:ext cx="5385792" cy="27086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dirty="0">
                <a:solidFill>
                  <a:schemeClr val="tx1"/>
                </a:solidFill>
              </a:rPr>
              <a:t>Мнения: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873775"/>
            <a:ext cx="77048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Калашникова Татьяна Александровна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сихолог школы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3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260648"/>
            <a:ext cx="1970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/>
              <a:t>Мнения: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888297"/>
            <a:ext cx="77048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Кравченко Наталья Павловна</a:t>
            </a:r>
          </a:p>
          <a:p>
            <a:pPr algn="ctr"/>
            <a:r>
              <a:rPr lang="ru-RU" dirty="0" smtClean="0"/>
              <a:t>директор воскресной школы Храма святителя Алексия г. Черепаново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2060848"/>
            <a:ext cx="277230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      Большое </a:t>
            </a:r>
            <a:r>
              <a:rPr lang="ru-RU" dirty="0"/>
              <a:t>число граффити  имеется в соборах, они содержат как рисунки,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так </a:t>
            </a:r>
            <a:r>
              <a:rPr lang="ru-RU" dirty="0"/>
              <a:t>и  текст. Граффити бывают разные. Иногда это просто буквы и символы, 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а </a:t>
            </a:r>
            <a:r>
              <a:rPr lang="ru-RU" dirty="0"/>
              <a:t>иногда – целая композиция, которую можно оценить с духовной точки зрения</a:t>
            </a:r>
            <a:r>
              <a:rPr lang="ru-RU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И если это не противоречит нравственным законам и не портит облик города</a:t>
            </a:r>
            <a:r>
              <a:rPr lang="ru-RU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/>
              <a:t>то это вполне допустимо</a:t>
            </a:r>
          </a:p>
        </p:txBody>
      </p:sp>
    </p:spTree>
    <p:extLst>
      <p:ext uri="{BB962C8B-B14F-4D97-AF65-F5344CB8AC3E}">
        <p14:creationId xmlns:p14="http://schemas.microsoft.com/office/powerpoint/2010/main" val="42767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2780928"/>
            <a:ext cx="326449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 descr="G:\конференция\Новая папка\8SRSwwKL6F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93096"/>
            <a:ext cx="3206464" cy="240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t="11224" r="7004" b="16111"/>
          <a:stretch/>
        </p:blipFill>
        <p:spPr bwMode="auto">
          <a:xfrm>
            <a:off x="323528" y="2744711"/>
            <a:ext cx="3288575" cy="222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15" y="908720"/>
            <a:ext cx="3168352" cy="237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8" b="26068"/>
          <a:stretch/>
        </p:blipFill>
        <p:spPr bwMode="auto">
          <a:xfrm>
            <a:off x="5419784" y="404664"/>
            <a:ext cx="3559959" cy="216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683" y="143054"/>
            <a:ext cx="5437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Черепаново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5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-18132"/>
            <a:ext cx="5169768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Заключение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1772" y="1412776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Подводя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вышесказанному, можно утверждать, что граффити является культурным феноменом, в той или иной форме встречаемым в любом обществе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Граффити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 влияет на жизнь общества.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Граффити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заниматься каждый человек.  Отношение к граффити зависит и от возраста, и от уровня знаний.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Поставленная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гипотеза в начале исследования полностью подтвердилась: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или отрицательное отношение к этому искусству будет обуславливаться личностными предпочтениями людей. </a:t>
            </a:r>
          </a:p>
        </p:txBody>
      </p:sp>
    </p:spTree>
    <p:extLst>
      <p:ext uri="{BB962C8B-B14F-4D97-AF65-F5344CB8AC3E}">
        <p14:creationId xmlns:p14="http://schemas.microsoft.com/office/powerpoint/2010/main" val="25339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112568" cy="7829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Мои граффити-работы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1835" r="16918" b="1835"/>
          <a:stretch/>
        </p:blipFill>
        <p:spPr>
          <a:xfrm rot="5400000">
            <a:off x="2132727" y="-837598"/>
            <a:ext cx="4824535" cy="84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112568" cy="7829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Мои граффити-работы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2200" r="7625" b="1359"/>
          <a:stretch/>
        </p:blipFill>
        <p:spPr>
          <a:xfrm rot="5400000">
            <a:off x="1699795" y="-476675"/>
            <a:ext cx="5672404" cy="85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112568" cy="7829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Мои граффити-работы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715" r="6330" b="2309"/>
          <a:stretch/>
        </p:blipFill>
        <p:spPr>
          <a:xfrm rot="5400000">
            <a:off x="2015713" y="-360546"/>
            <a:ext cx="5328597" cy="79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305342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положительное или отрицательное отношение к этому искусству будет обуславливаться личностными предпочтениями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/>
              <a:t>граффити как предмет </a:t>
            </a:r>
            <a:r>
              <a:rPr lang="ru-RU" sz="2000" dirty="0" smtClean="0"/>
              <a:t>искусства</a:t>
            </a:r>
          </a:p>
          <a:p>
            <a:pPr fontAlgn="base"/>
            <a:endParaRPr lang="ru-RU" sz="2000" dirty="0" smtClean="0"/>
          </a:p>
          <a:p>
            <a:pPr fontAlgn="base"/>
            <a:r>
              <a:rPr lang="ru-RU" sz="2000" b="1" dirty="0"/>
              <a:t>Предмет исследования</a:t>
            </a:r>
            <a:r>
              <a:rPr lang="ru-RU" sz="2000" dirty="0"/>
              <a:t>: мнение общественности  о граффити как о положительном или отрицательном явлении.</a:t>
            </a:r>
          </a:p>
          <a:p>
            <a:pPr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исследования были использованы следующие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изучение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литературы по данному вопросу;</a:t>
            </a:r>
          </a:p>
          <a:p>
            <a:pPr marL="342900" indent="-342900" fontAlgn="base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обобщение полученной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информации;</a:t>
            </a:r>
          </a:p>
          <a:p>
            <a:pPr marL="342900" indent="-342900" fontAlgn="base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нализ общественного мнения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</a:t>
            </a:r>
          </a:p>
          <a:p>
            <a:pPr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анкетирование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1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112568" cy="7829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Мои граффити-работы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" r="5705"/>
          <a:stretch/>
        </p:blipFill>
        <p:spPr>
          <a:xfrm rot="5400000">
            <a:off x="1917036" y="-245567"/>
            <a:ext cx="5525950" cy="79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5112568" cy="7829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Мои граффити-работы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" r="3225" b="-1210"/>
          <a:stretch/>
        </p:blipFill>
        <p:spPr>
          <a:xfrm rot="5400000">
            <a:off x="1695146" y="-390890"/>
            <a:ext cx="5537684" cy="8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268760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Библиография</a:t>
            </a:r>
          </a:p>
          <a:p>
            <a:pPr algn="ctr"/>
            <a:endParaRPr lang="ru-RU" dirty="0"/>
          </a:p>
          <a:p>
            <a:pPr lvl="0"/>
            <a:r>
              <a:rPr lang="ru-RU" dirty="0"/>
              <a:t>Вандализм [статья 214] // Уголовный кодекс Российской федерации (УК РФ) от   13.06.1996г. №63- ФЗ. (принят ГД ФС РФ 24.05.1996г., действующая редакция)</a:t>
            </a:r>
          </a:p>
          <a:p>
            <a:pPr lvl="0"/>
            <a:r>
              <a:rPr lang="ru-RU" dirty="0"/>
              <a:t> </a:t>
            </a:r>
            <a:r>
              <a:rPr lang="ru-RU" dirty="0" err="1"/>
              <a:t>Высотский</a:t>
            </a:r>
            <a:r>
              <a:rPr lang="ru-RU" dirty="0"/>
              <a:t> С. Киевские граффити XI—XVII вв. — Киев, 1985.</a:t>
            </a:r>
          </a:p>
          <a:p>
            <a:pPr lvl="0"/>
            <a:r>
              <a:rPr lang="ru-RU" dirty="0"/>
              <a:t>Граффити [интернет ресурс] //Википедия ,Режим доступа - </a:t>
            </a:r>
            <a:r>
              <a:rPr lang="en-US" dirty="0">
                <a:hlinkClick r:id="rId2"/>
              </a:rPr>
              <a:t>http</a:t>
            </a:r>
            <a:r>
              <a:rPr lang="ru-RU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ru</a:t>
            </a:r>
            <a:r>
              <a:rPr lang="ru-RU" dirty="0">
                <a:hlinkClick r:id="rId2"/>
              </a:rPr>
              <a:t>.</a:t>
            </a:r>
            <a:r>
              <a:rPr lang="en-US" dirty="0" err="1">
                <a:hlinkClick r:id="rId2"/>
              </a:rPr>
              <a:t>wikipedia</a:t>
            </a:r>
            <a:r>
              <a:rPr lang="ru-RU" dirty="0">
                <a:hlinkClick r:id="rId2"/>
              </a:rPr>
              <a:t>.</a:t>
            </a:r>
            <a:r>
              <a:rPr lang="en-US" dirty="0">
                <a:hlinkClick r:id="rId2"/>
              </a:rPr>
              <a:t>org</a:t>
            </a:r>
            <a:r>
              <a:rPr lang="ru-RU" dirty="0">
                <a:hlinkClick r:id="rId2"/>
              </a:rPr>
              <a:t>/</a:t>
            </a:r>
            <a:r>
              <a:rPr lang="en-US" dirty="0"/>
              <a:t> wiki</a:t>
            </a:r>
            <a:r>
              <a:rPr lang="ru-RU" dirty="0"/>
              <a:t>/</a:t>
            </a:r>
            <a:r>
              <a:rPr lang="en-US" dirty="0"/>
              <a:t>graffiti</a:t>
            </a:r>
            <a:endParaRPr lang="ru-RU" dirty="0"/>
          </a:p>
          <a:p>
            <a:pPr lvl="0"/>
            <a:r>
              <a:rPr lang="ru-RU" dirty="0" err="1"/>
              <a:t>Есаков</a:t>
            </a:r>
            <a:r>
              <a:rPr lang="ru-RU" dirty="0"/>
              <a:t> Г.А. Вандализм. // БРЭ Т.4 с.576, - М.: Большая Российская энциклопедия, 2006.</a:t>
            </a:r>
          </a:p>
          <a:p>
            <a:pPr lvl="0"/>
            <a:r>
              <a:rPr lang="ru-RU" dirty="0" err="1"/>
              <a:t>Кёте</a:t>
            </a:r>
            <a:r>
              <a:rPr lang="ru-RU" dirty="0"/>
              <a:t> Р. Первобытный человек. – ТД «Издательство Мир книги», 2006.</a:t>
            </a:r>
          </a:p>
          <a:p>
            <a:pPr lvl="0"/>
            <a:r>
              <a:rPr lang="ru-RU" dirty="0"/>
              <a:t>Кодекс </a:t>
            </a:r>
            <a:r>
              <a:rPr lang="ru-RU" dirty="0" err="1"/>
              <a:t>граффитчика</a:t>
            </a:r>
            <a:r>
              <a:rPr lang="ru-RU" dirty="0"/>
              <a:t> [интернет ресурс] // Всё о граффити, Режим доступа -  </a:t>
            </a:r>
            <a:r>
              <a:rPr lang="en-US" dirty="0">
                <a:hlinkClick r:id="rId3"/>
              </a:rPr>
              <a:t>http</a:t>
            </a:r>
            <a:r>
              <a:rPr lang="ru-RU" dirty="0">
                <a:hlinkClick r:id="rId3"/>
              </a:rPr>
              <a:t>://</a:t>
            </a:r>
            <a:r>
              <a:rPr lang="en-US" dirty="0">
                <a:hlinkClick r:id="rId3"/>
              </a:rPr>
              <a:t>graffiti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sitecity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ru</a:t>
            </a:r>
            <a:endParaRPr lang="ru-RU" dirty="0"/>
          </a:p>
          <a:p>
            <a:pPr lvl="0"/>
            <a:r>
              <a:rPr lang="ru-RU" dirty="0" err="1"/>
              <a:t>Крючкова</a:t>
            </a:r>
            <a:r>
              <a:rPr lang="ru-RU" dirty="0"/>
              <a:t> В.А. Граффити. //БРЭ Т.7 с.646, - М.: Большая Российская энциклопедия, 2007.</a:t>
            </a:r>
          </a:p>
          <a:p>
            <a:pPr lvl="0"/>
            <a:r>
              <a:rPr lang="ru-RU" dirty="0" err="1">
                <a:hlinkClick r:id="rId4" tooltip="Раппапорт, Александр Гербертович"/>
              </a:rPr>
              <a:t>Раппапорт</a:t>
            </a:r>
            <a:r>
              <a:rPr lang="ru-RU" dirty="0">
                <a:hlinkClick r:id="rId4" tooltip="Раппапорт, Александр Гербертович"/>
              </a:rPr>
              <a:t> А.</a:t>
            </a:r>
            <a:r>
              <a:rPr lang="ru-RU" dirty="0"/>
              <a:t> Граффити и 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Art</a:t>
            </a:r>
            <a:r>
              <a:rPr lang="ru-RU" dirty="0"/>
              <a:t> //</a:t>
            </a:r>
            <a:r>
              <a:rPr lang="ru-RU" dirty="0">
                <a:hlinkClick r:id="rId5" tooltip="ГЦСИ"/>
              </a:rPr>
              <a:t>Государственный центр современного      искусства</a:t>
            </a:r>
            <a:r>
              <a:rPr lang="ru-RU" dirty="0"/>
              <a:t>, 2008. </a:t>
            </a:r>
          </a:p>
        </p:txBody>
      </p:sp>
    </p:spTree>
    <p:extLst>
      <p:ext uri="{BB962C8B-B14F-4D97-AF65-F5344CB8AC3E}">
        <p14:creationId xmlns:p14="http://schemas.microsoft.com/office/powerpoint/2010/main" val="43338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484784"/>
            <a:ext cx="496855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</a:t>
            </a:r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</a:p>
          <a:p>
            <a:pPr algn="ctr"/>
            <a:r>
              <a:rPr lang="ru-RU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  <a:r>
              <a:rPr lang="ru-RU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нимание!</a:t>
            </a:r>
            <a:endParaRPr lang="ru-RU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88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leog.ru/im/dipinti/shel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08" y="3502052"/>
            <a:ext cx="3347089" cy="220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orchaga-gnezdovo_shmidt-c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450049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30" y="47251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«“ГОРОУШНА” – древнейший памятник русской письменности: надпись на глиняном сосуде-амфоре.</a:t>
            </a:r>
            <a:br>
              <a:rPr lang="ru-RU" dirty="0"/>
            </a:br>
            <a:r>
              <a:rPr lang="ru-RU" dirty="0"/>
              <a:t>    Обнаружена в 1949 г. во время раскопок языческих погребений в курганах </a:t>
            </a:r>
            <a:r>
              <a:rPr lang="ru-RU" dirty="0" smtClean="0"/>
              <a:t>у</a:t>
            </a:r>
          </a:p>
          <a:p>
            <a:r>
              <a:rPr lang="ru-RU" dirty="0" smtClean="0"/>
              <a:t> </a:t>
            </a:r>
            <a:r>
              <a:rPr lang="ru-RU" dirty="0"/>
              <a:t>пос. Гнездово Смоленского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5860499"/>
            <a:ext cx="343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Дипинти</a:t>
            </a:r>
            <a:r>
              <a:rPr lang="ru-RU" b="1" dirty="0"/>
              <a:t> на амфорах из </a:t>
            </a:r>
            <a:r>
              <a:rPr lang="ru-RU" b="1" dirty="0" err="1"/>
              <a:t>Танаиса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8087" y="50074"/>
            <a:ext cx="8229600" cy="20827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ru-RU" sz="4000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Graphein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 - писать</a:t>
            </a:r>
            <a:br>
              <a:rPr lang="ru-RU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ru-RU" sz="4000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Graffito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 (итал.)- "царапать“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0865" y="1303020"/>
            <a:ext cx="78488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Граффи́ти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изображения, рисунки или надписи, выцарапанные, написанные или нарисованные краской или чернилами на стенах и других поверхностях.</a:t>
            </a:r>
          </a:p>
        </p:txBody>
      </p:sp>
    </p:spTree>
    <p:extLst>
      <p:ext uri="{BB962C8B-B14F-4D97-AF65-F5344CB8AC3E}">
        <p14:creationId xmlns:p14="http://schemas.microsoft.com/office/powerpoint/2010/main" val="26286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utidorogi-nn.ru/images/stories/Urochishche_tamgaly/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520280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utidorogi-nn.ru/images/stories/Urochishche_tamgaly/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2653416" cy="17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.fishki.net/upload/post/201603/11/1879968/tn/img_2921_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20" y="1262619"/>
            <a:ext cx="29763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stnikk.ru/uploads/posts/2011-05/1305460933_istorgr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3744416" cy="246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23628" y="5242342"/>
            <a:ext cx="2268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Зубр. Пещерная живопись. Палеолит. Пещера </a:t>
            </a:r>
            <a:r>
              <a:rPr lang="ru-RU" dirty="0" err="1" smtClean="0"/>
              <a:t>Альтамира</a:t>
            </a:r>
            <a:r>
              <a:rPr lang="ru-RU" dirty="0" smtClean="0"/>
              <a:t>. Испания.</a:t>
            </a:r>
            <a:endParaRPr lang="ru-RU" dirty="0"/>
          </a:p>
        </p:txBody>
      </p:sp>
      <p:pic>
        <p:nvPicPr>
          <p:cNvPr id="7" name="Picture 4" descr="http://vestnikk.ru/uploads/posts/2011-05/1305461042_istorgr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6442"/>
            <a:ext cx="1988033" cy="31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4511" y="4653136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Лошадь и олени. Пещерная живопись. Палеолит. Пещера Ласко. Франция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067944" y="266055"/>
            <a:ext cx="419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Ранние граффити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6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vestnikk.ru/uploads/posts/2011-05/1305467331_ropo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858346" cy="56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1653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Пирамида</a:t>
            </a:r>
            <a:r>
              <a:rPr lang="en-US" dirty="0" smtClean="0"/>
              <a:t> G1c</a:t>
            </a:r>
            <a:r>
              <a:rPr lang="ru-RU" dirty="0" smtClean="0"/>
              <a:t>. Приписывается историками дочери </a:t>
            </a:r>
            <a:r>
              <a:rPr lang="ru-RU" dirty="0" err="1" smtClean="0"/>
              <a:t>Хуфу</a:t>
            </a:r>
            <a:r>
              <a:rPr lang="ru-RU" dirty="0" smtClean="0"/>
              <a:t> – </a:t>
            </a:r>
            <a:r>
              <a:rPr lang="ru-RU" dirty="0" err="1" smtClean="0"/>
              <a:t>Хенутсен</a:t>
            </a:r>
            <a:r>
              <a:rPr lang="ru-RU" dirty="0" smtClean="0"/>
              <a:t>.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2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vestnikk.ru/uploads/posts/2011-05/1305477872_725px-196gyptischer_maler_um_1400_v._chr.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08945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vestnikk.ru/uploads/posts/2011-05/1305477896_egypt_hatshepsu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5369"/>
            <a:ext cx="5400599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47667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Египет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16291</TotalTime>
  <Words>842</Words>
  <Application>Microsoft Office PowerPoint</Application>
  <PresentationFormat>Экран (4:3)</PresentationFormat>
  <Paragraphs>169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Calibri</vt:lpstr>
      <vt:lpstr>Calibri Light</vt:lpstr>
      <vt:lpstr>PTSerifProWebBold</vt:lpstr>
      <vt:lpstr>PTSerifProWebRegular</vt:lpstr>
      <vt:lpstr>Times New Roman</vt:lpstr>
      <vt:lpstr>Wingdings</vt:lpstr>
      <vt:lpstr>Ретро</vt:lpstr>
      <vt:lpstr>РАЙОННАЯ НАУЧНО-ПРАКТИЧЕСКАЯ  КОНФЕРЕНЦИЯ ШКОЛЬНИКОВ    «ПЕРЕКРЕСТКИ ОТКРЫТИЙ» </vt:lpstr>
      <vt:lpstr>ИССЛЕДОВАТЕЛЬСКАЯ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Знаете ли Вы, что такое граффити?</vt:lpstr>
      <vt:lpstr>Презентация PowerPoint</vt:lpstr>
      <vt:lpstr>Презентация PowerPoint</vt:lpstr>
      <vt:lpstr>Презентация PowerPoint</vt:lpstr>
      <vt:lpstr>Презентация PowerPoint</vt:lpstr>
      <vt:lpstr>Мнения:</vt:lpstr>
      <vt:lpstr>Мнения:</vt:lpstr>
      <vt:lpstr>Презентация PowerPoint</vt:lpstr>
      <vt:lpstr>Презентация PowerPoint</vt:lpstr>
      <vt:lpstr>Заключение</vt:lpstr>
      <vt:lpstr>Мои граффити-работы</vt:lpstr>
      <vt:lpstr>Мои граффити-работы</vt:lpstr>
      <vt:lpstr>Мои граффити-работы</vt:lpstr>
      <vt:lpstr>Мои граффити-работы</vt:lpstr>
      <vt:lpstr>Мои граффити-работы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1</cp:lastModifiedBy>
  <cp:revision>65</cp:revision>
  <dcterms:created xsi:type="dcterms:W3CDTF">2017-02-08T15:18:53Z</dcterms:created>
  <dcterms:modified xsi:type="dcterms:W3CDTF">2017-03-31T05:48:48Z</dcterms:modified>
</cp:coreProperties>
</file>